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9" r:id="rId4"/>
    <p:sldId id="257" r:id="rId5"/>
    <p:sldId id="258" r:id="rId6"/>
    <p:sldId id="265" r:id="rId7"/>
    <p:sldId id="261" r:id="rId8"/>
    <p:sldId id="266" r:id="rId9"/>
    <p:sldId id="267" r:id="rId10"/>
    <p:sldId id="262" r:id="rId11"/>
    <p:sldId id="268" r:id="rId12"/>
    <p:sldId id="263" r:id="rId13"/>
    <p:sldId id="299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60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87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cat>
            <c:strRef>
              <c:f>Лист1!$C$1:$C$3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Лист1!$D$1:$D$3</c:f>
              <c:numCache>
                <c:formatCode>General</c:formatCode>
                <c:ptCount val="3"/>
                <c:pt idx="0">
                  <c:v>55</c:v>
                </c:pt>
                <c:pt idx="1">
                  <c:v>38</c:v>
                </c:pt>
                <c:pt idx="2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F1-497F-BA0E-DBFC7811F0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zero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59183-E8BB-4D79-8F7C-978AAF00CDEE}" type="datetimeFigureOut">
              <a:rPr lang="ru-RU" smtClean="0"/>
              <a:pPr/>
              <a:t>13.09.2025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88BC3-57F0-43FA-97D6-D0284BAA6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59183-E8BB-4D79-8F7C-978AAF00CDEE}" type="datetimeFigureOut">
              <a:rPr lang="ru-RU" smtClean="0"/>
              <a:pPr/>
              <a:t>13.09.2025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88BC3-57F0-43FA-97D6-D0284BAA6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59183-E8BB-4D79-8F7C-978AAF00CDEE}" type="datetimeFigureOut">
              <a:rPr lang="ru-RU" smtClean="0"/>
              <a:pPr/>
              <a:t>13.09.2025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88BC3-57F0-43FA-97D6-D0284BAA6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59183-E8BB-4D79-8F7C-978AAF00CDEE}" type="datetimeFigureOut">
              <a:rPr lang="ru-RU" smtClean="0"/>
              <a:pPr/>
              <a:t>13.09.2025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88BC3-57F0-43FA-97D6-D0284BAA6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59183-E8BB-4D79-8F7C-978AAF00CDEE}" type="datetimeFigureOut">
              <a:rPr lang="ru-RU" smtClean="0"/>
              <a:pPr/>
              <a:t>13.09.2025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88BC3-57F0-43FA-97D6-D0284BAA6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59183-E8BB-4D79-8F7C-978AAF00CDEE}" type="datetimeFigureOut">
              <a:rPr lang="ru-RU" smtClean="0"/>
              <a:pPr/>
              <a:t>13.09.2025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88BC3-57F0-43FA-97D6-D0284BAA6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59183-E8BB-4D79-8F7C-978AAF00CDEE}" type="datetimeFigureOut">
              <a:rPr lang="ru-RU" smtClean="0"/>
              <a:pPr/>
              <a:t>13.09.2025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88BC3-57F0-43FA-97D6-D0284BAA6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59183-E8BB-4D79-8F7C-978AAF00CDEE}" type="datetimeFigureOut">
              <a:rPr lang="ru-RU" smtClean="0"/>
              <a:pPr/>
              <a:t>13.09.2025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88BC3-57F0-43FA-97D6-D0284BAA6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59183-E8BB-4D79-8F7C-978AAF00CDEE}" type="datetimeFigureOut">
              <a:rPr lang="ru-RU" smtClean="0"/>
              <a:pPr/>
              <a:t>13.09.2025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88BC3-57F0-43FA-97D6-D0284BAA6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59183-E8BB-4D79-8F7C-978AAF00CDEE}" type="datetimeFigureOut">
              <a:rPr lang="ru-RU" smtClean="0"/>
              <a:pPr/>
              <a:t>13.09.2025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88BC3-57F0-43FA-97D6-D0284BAA6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59183-E8BB-4D79-8F7C-978AAF00CDEE}" type="datetimeFigureOut">
              <a:rPr lang="ru-RU" smtClean="0"/>
              <a:pPr/>
              <a:t>13.09.2025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88BC3-57F0-43FA-97D6-D0284BAA6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59183-E8BB-4D79-8F7C-978AAF00CDEE}" type="datetimeFigureOut">
              <a:rPr lang="ru-RU" smtClean="0"/>
              <a:pPr/>
              <a:t>13.09.2025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88BC3-57F0-43FA-97D6-D0284BAA6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276872"/>
            <a:ext cx="8568952" cy="240369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Технологии патриотического воспитания: от идеи к воплощению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797152"/>
            <a:ext cx="6400800" cy="175260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Стажерская практика по магистральному направлению «Воспитание» проекта «Школа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Минпросвещения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России»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18.04.2025</a:t>
            </a:r>
          </a:p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Asus\Downloads\5242552436185492407.jpg">
            <a:extLst>
              <a:ext uri="{FF2B5EF4-FFF2-40B4-BE49-F238E27FC236}">
                <a16:creationId xmlns:a16="http://schemas.microsoft.com/office/drawing/2014/main" id="{30A3B7AE-2C80-4F9B-B944-86853B4F4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0"/>
            <a:ext cx="1224136" cy="2153028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692696"/>
            <a:ext cx="1646590" cy="112932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26" name="Picture 2" descr="C:\Users\Asus\Downloads\eyRU6JYD22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404664"/>
            <a:ext cx="1728192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ситуационного 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классного часа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Тема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Цель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Информация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«</a:t>
            </a:r>
            <a:r>
              <a:rPr lang="ru-RU" b="1" dirty="0" err="1" smtClean="0"/>
              <a:t>Я-позиция</a:t>
            </a:r>
            <a:r>
              <a:rPr lang="ru-RU" b="1" dirty="0" smtClean="0"/>
              <a:t>» и ее причины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«</a:t>
            </a:r>
            <a:r>
              <a:rPr lang="ru-RU" b="1" dirty="0" err="1" smtClean="0"/>
              <a:t>Я-позиция</a:t>
            </a:r>
            <a:r>
              <a:rPr lang="ru-RU" b="1" dirty="0" smtClean="0"/>
              <a:t>» и общественно значимая норма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Дискуссия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Рефлексия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Свободный выбор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Мотивация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Реальный результат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sus\YandexDisk\Скриншоты\2025-04-24_11-18-57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445286"/>
            <a:ext cx="4038600" cy="2835790"/>
          </a:xfrm>
          <a:prstGeom prst="rect">
            <a:avLst/>
          </a:prstGeom>
          <a:noFill/>
        </p:spPr>
      </p:pic>
      <p:pic>
        <p:nvPicPr>
          <p:cNvPr id="3075" name="Picture 3" descr="C:\Users\Asus\YandexDisk\Скриншоты\2025-04-24_11-19-05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528669"/>
            <a:ext cx="4038600" cy="266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892480" cy="62646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Шоу-технология в воспитательной работе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— это совокупность мероприятий по организации детских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культурно-досуговых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спортивно-массовых и других подобных мероприятий.  </a:t>
            </a:r>
          </a:p>
          <a:p>
            <a:pPr>
              <a:buNone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Некоторые особенности шоу-технологии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деление участников на выступающих («сцену») и зрителей («зал»); 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соревновательность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сцене; 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заготовленный организаторами сценарий. </a:t>
            </a:r>
          </a:p>
          <a:p>
            <a:pPr>
              <a:buNone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шоу-технологии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— формирование опыта эмоционального реагирования в культурных формах для зрителей и опыта индивидуальной и публичной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соревновательности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для участников.  </a:t>
            </a:r>
          </a:p>
          <a:p>
            <a:pPr>
              <a:buNone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реализации шоу-технологии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>
              <a:buNone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Подготовка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Включает разработку сценария, оформление сцены, составление правил отбора выступающих и ведущего, определение критериев оценивания. </a:t>
            </a:r>
          </a:p>
          <a:p>
            <a:pPr>
              <a:buNone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Состоит из трёх частей: запуск, основная часть и финал. В первой части участники знакомятся с правилами, во второй — выполняют конкурсы и задания, в финале — подводят итоги и выявляют победителей. </a:t>
            </a:r>
          </a:p>
          <a:p>
            <a:pPr>
              <a:buNone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Подведение итогов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На этом этапе определяют отношение участников к мероприятию, их активность и заинтересованность. </a:t>
            </a:r>
          </a:p>
          <a:p>
            <a:pPr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sus\YandexDisk\Скриншоты\2025-04-24_11-23-3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94687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369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рабочей программы воспитания в 2024-2025 учебном году по патриотическому направлению 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МБОУ «Лицей «Эрудит»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Локальные документы, регламентирующие организацию воспитательной работы в лицее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Рабочая программа воспитания МБОУ «Лицей «Эрудит» на 2024-2025 учебный год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Календарный план воспитательной работы НОО, ООО, СОО на 2024-2025 учебный год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внутриучрежденческого контроля воспитательной работы на 2024-2025 учебный год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Приказ от 01.08.2024 №202 «Об организации воспитательной работы в МБОУ «Лицей «Эрудит» в 2024-2025 учебном году»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патриотическому направлению воспитания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\\server2\Фото\2024-2025\1 сентября линейки\IMG_83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39552" y="6237312"/>
            <a:ext cx="8374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государственных символов на мероприятиях. День  Знаний, 2024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патриотическому направлению воспитания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\\server2\Фото\2024-2025\10.02.2025 Семинар Говорим о важном и открытое занятие\52830939811121662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58146" y="6211669"/>
            <a:ext cx="74526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Семинар для педагогов школьного образовательного округа «Южный»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«Говорим о важном»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патриотическому направлению воспитания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\\server2\Фото\2024-2025\03.10. ДЕНЬ УЧИТЕЛЯ\IMG_84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755576" y="6237312"/>
            <a:ext cx="791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Чествование ветеранов педагогического труда на празднике ко Дню учителя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патриотическому направлению воспитания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\\server2\Фото\2024-2025\03.10. ДЕНЬ УЧИТЕЛЯ\IMG_84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556792"/>
            <a:ext cx="6346801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835696" y="6237312"/>
            <a:ext cx="5105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Концерт ко Дню учителя. Веселый русский танец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программы воспитания по патриотическому направлению 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05569" y="6237312"/>
            <a:ext cx="5124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Краевая профильная смена «Страницы истории»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674" name="Picture 2" descr="\\server2\Фото\2023-2024\Краевая профильная смена Страницы истории\photo1719026376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патриотическому направлению воспитания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27784" y="5589240"/>
            <a:ext cx="3756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Фестиваль «Цветной ковер России»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651" name="Picture 3" descr="\\server2\Фото\2023-2024\Цветной ковер России\День 3 Татары, мордва,цыгане, ханты, якуты\IMG_638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516981"/>
            <a:ext cx="4038600" cy="269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2" name="Picture 4" descr="\\server2\Фото\2023-2024\Цветной ковер России\День 3 Татары, мордва,цыгане, ханты, якуты\IMG_638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516188"/>
            <a:ext cx="4038600" cy="269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патриотическому направлению воспитания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\\server2\Фото\2024-2025\8 марта концерт\IMG_90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331640" y="6211669"/>
            <a:ext cx="62022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Праздничный концерт к Международному женскому дню.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Зажигательный русский танец.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патриотическому направлению воспитания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 descr="\\server2\Фото\2024-2025\100-летие Орлова ФИ ветерана ВОВ\52786934392250669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7854" y="1600200"/>
            <a:ext cx="6568291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95536" y="6237312"/>
            <a:ext cx="8609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Поздравление ветерана Великой Отечественной войны Орлова Федора Ивановича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 100-летним юбилеем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патриотическому направлению воспитания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\\server2\Фото\2024-2025\Гимназия 8 экспозиция лицея\photo1724062560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763688" y="6309320"/>
            <a:ext cx="5638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Экспозиция в Школьном военно-историческом музее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патриотическому направлению воспитания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\\server2\Фото\2024-2025\28.11.2024 Стажерская практика по направлению Воспитание\IMG_87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899592" y="6237312"/>
            <a:ext cx="7470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Музейный урок с учителем истории Соколовой Людмилой Васильевной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патриотическому направлению воспитания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 descr="\\server2\Фото\2024-2025\Гимназия 8 экспозиция лицея\photo1724207765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6211669"/>
            <a:ext cx="71018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Экспозиция, посвященная кавалеру Ордена Мужества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Гельроту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А.В.,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погибшему в зоне СВО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патриотическому направлению воспитания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8" name="Picture 2" descr="\\server2\Фото\2024-2025\ЗАРНИЦА 2.0 отборочный\DSC0146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\\server2\Фото\2024-2025\ЗАРНИЦА 2.0 отборочный\DSC0147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897124" y="5733256"/>
            <a:ext cx="7700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Отборочный этап Всероссийской военно-патриотической игры «Зарница».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Младшая группа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патриотическому направлению воспитания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6" name="Picture 2" descr="\\server2\Фото\2024-2025\Игры разума по сборке спилс-карты Россия\54315106004098016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043608" y="6237312"/>
            <a:ext cx="7207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Городской чемпионат по скоростной сборке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спилс-карт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«Моя Россия»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патриотическому направлению воспитания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0" name="Picture 2" descr="\\server2\Фото\2024-2025\Лермонтовские созвучия 21.01.2025\52224345903276951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637274" y="6211669"/>
            <a:ext cx="54904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Призеры и победители городского конкурса чтецов,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посвященного 210-летию М.Ю. Лермонтова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патриотическому направлению воспитания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434" name="Picture 2" descr="\\server2\Фото\2024-2025\Фестиваль Патриот\IMG-20250215-WA00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339752" y="6237312"/>
            <a:ext cx="4472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городском фестивале «Патриот»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Патриотическое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воспитание в ФПВ на уровне ООО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91264" cy="566124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сознающий свою национальную, этническую принадлежность,</a:t>
            </a:r>
          </a:p>
          <a:p>
            <a:pPr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любящий свой народ, его традиции, культуру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>
              <a:buNone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проявляющий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уважение к историческому и культурному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насле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  <a:p>
            <a:pPr>
              <a:buNone/>
            </a:pP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дию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своего и других народов России, символам, праздникам, па-</a:t>
            </a:r>
          </a:p>
          <a:p>
            <a:pPr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мятникам, традициям народов, проживающих в родной стране;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проявляющий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 к познанию родного языка, истории 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культуры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своего края, своего народа, других народов России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>
              <a:buNone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знающий и уважающий достижения нашей Родины — России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науке, искусстве, спорте, технологиях, боевые подвиги и тру-</a:t>
            </a:r>
          </a:p>
          <a:p>
            <a:pPr>
              <a:buNone/>
            </a:pP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довые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достижения, героев и защитников Отечества в прошлом</a:t>
            </a:r>
          </a:p>
          <a:p>
            <a:pPr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современности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>
              <a:buNone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принимающий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мероприятиях патриотической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  <a:p>
            <a:pPr>
              <a:buNone/>
            </a:pP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ленности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патриотическому направлению воспитания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2" name="Picture 2" descr="\\server2\Фото\2024-2025\23 февраля концерт\IMG-20250221-WA00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6577" y="1600200"/>
            <a:ext cx="6030846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835696" y="6309320"/>
            <a:ext cx="5447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Праздничный концерт ко Дню защитника Отечества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патриотическому направлению воспитания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8" name="Picture 2" descr="\\server2\Фото\2024-2025\Ярмарка Широкая Масленица\IMG-20250228-WA007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59" name="Picture 3" descr="\\server2\Фото\2024-2025\Ярмарка Широкая Масленица\IMG-20250228-WA004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818803" y="5733256"/>
            <a:ext cx="30925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Благотворительная ярмарка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«Широкая Масленица!»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патриотическому направлению воспитания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\\server2\Фото\2024-2025\28.11.2024 Стажерская практика по направлению Воспитание\IMG_87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899592" y="6211669"/>
            <a:ext cx="74015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Спектакль «Зимняя сказка по мотивам повести А.С. Пушкина «Метель»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Театральная студия «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Лиц-А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патриотическому направлению воспитания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6" name="Picture 2" descr="C:\Users\Asus\Downloads\519043781841190448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899592" y="6093296"/>
            <a:ext cx="2723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Акция «Письмо солдату»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Asus\Downloads\53507386852320167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281345" y="1855561"/>
            <a:ext cx="2997268" cy="398390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292080" y="6093296"/>
            <a:ext cx="2828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Акция «Посылка солдату»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патриотическому направлению воспитания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530" name="Picture 2" descr="C:\Users\Asus\Downloads\51904378184119045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195736" y="6211669"/>
            <a:ext cx="4838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«Лица трудовой славы Рубцовска»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«Рубцовск – вклад в великую Победу»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патриотическому направлению воспитания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554" name="Picture 2" descr="C:\Users\Asus\Downloads\51904378184119045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6201" y="1600200"/>
            <a:ext cx="679159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907704" y="6211669"/>
            <a:ext cx="55702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Клуб будущих избирателей «Люди ЭР»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VIII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краевом фестивале «Мы выбираем будущее»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патриотическому направлению воспитания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578" name="Picture 2" descr="C:\Users\Asus\Downloads\51904378184119045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39552" y="6237312"/>
            <a:ext cx="8280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городском чемпионате по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брейн-рингу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«Эрудит-квартет» к 80-летию Победы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патриотическому направлению воспитания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602" name="Picture 2" descr="C:\Users\Asus\Downloads\519043781841190452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603" name="Picture 3" descr="C:\Users\Asus\Downloads\519043781841190454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187624" y="6309320"/>
            <a:ext cx="6933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Хорина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Виктория, 8б, участница 3 смены 2025 года в МДЦ «Артек»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патриотическому направлению воспитания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626" name="Picture 2" descr="C:\Users\Asus\Downloads\51904378184119045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8262180" cy="38449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755576" y="5805264"/>
            <a:ext cx="7824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Хорина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Виктория, 8б, на краевом фестивале «Лидер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XXI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века» в г. Барнауле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патриотическому направлению воспитания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05569" y="6237312"/>
            <a:ext cx="5124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Краевая профильная смена «Страницы истории»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674" name="Picture 2" descr="\\server2\Фото\2023-2024\Краевая профильная смена Страницы истории\photo1719026376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32656"/>
            <a:ext cx="8964488" cy="65253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происходит от греческих слов «мастерство, искусство» и «за-</a:t>
            </a:r>
          </a:p>
          <a:p>
            <a:pPr>
              <a:buNone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кон, наука» </a:t>
            </a:r>
            <a:r>
              <a:rPr lang="ru-RU" sz="2000" dirty="0"/>
              <a:t>– это </a:t>
            </a:r>
            <a:r>
              <a:rPr lang="ru-RU" sz="2000" i="1" dirty="0"/>
              <a:t>наука о мастерстве</a:t>
            </a:r>
            <a:r>
              <a:rPr lang="ru-RU" sz="2000" i="1" dirty="0" smtClean="0"/>
              <a:t>.</a:t>
            </a:r>
          </a:p>
          <a:p>
            <a:pPr>
              <a:buNone/>
            </a:pPr>
            <a:endParaRPr lang="ru-RU" sz="2000" i="1" dirty="0"/>
          </a:p>
          <a:p>
            <a:pPr>
              <a:buNone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Педагогическая технология выступает и в качестве науки, исследующей</a:t>
            </a:r>
          </a:p>
          <a:p>
            <a:pPr>
              <a:buNone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проектирующей </a:t>
            </a:r>
            <a:r>
              <a:rPr lang="ru-RU" sz="2000" dirty="0"/>
              <a:t>наиболее рациональный путь образования, и в </a:t>
            </a:r>
            <a:r>
              <a:rPr lang="ru-RU" sz="2000" dirty="0" smtClean="0"/>
              <a:t>качестве системы </a:t>
            </a:r>
            <a:r>
              <a:rPr lang="ru-RU" sz="2000" dirty="0"/>
              <a:t>алгоритмов, способов и результатов деятельности, и в качестве </a:t>
            </a:r>
            <a:r>
              <a:rPr lang="ru-RU" sz="2000" dirty="0" smtClean="0"/>
              <a:t>реального </a:t>
            </a:r>
            <a:r>
              <a:rPr lang="ru-RU" sz="2000" dirty="0"/>
              <a:t>процесса обучения и воспитания</a:t>
            </a:r>
            <a:r>
              <a:rPr lang="ru-RU" sz="2000" dirty="0" smtClean="0"/>
              <a:t>.</a:t>
            </a:r>
          </a:p>
          <a:p>
            <a:pPr>
              <a:buNone/>
            </a:pPr>
            <a:endParaRPr lang="ru-RU" sz="2000" dirty="0"/>
          </a:p>
          <a:p>
            <a:pPr>
              <a:buNone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Педагогическая технология – это целостный научно обоснованный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</a:t>
            </a:r>
            <a:r>
              <a:rPr lang="ru-RU" sz="2000" dirty="0"/>
              <a:t>конкретной, реальной педагогической системы, от ее теоретического за-</a:t>
            </a:r>
          </a:p>
          <a:p>
            <a:pPr>
              <a:buNone/>
            </a:pPr>
            <a:r>
              <a:rPr lang="ru-RU" sz="2000" dirty="0" err="1"/>
              <a:t>мысла</a:t>
            </a:r>
            <a:r>
              <a:rPr lang="ru-RU" sz="2000" dirty="0"/>
              <a:t> до реализации в образовательной практике, отражающей </a:t>
            </a:r>
            <a:r>
              <a:rPr lang="ru-RU" sz="2000" dirty="0" err="1"/>
              <a:t>процессуаль</a:t>
            </a:r>
            <a:r>
              <a:rPr lang="ru-RU" sz="2000" dirty="0"/>
              <a:t>-</a:t>
            </a:r>
          </a:p>
          <a:p>
            <a:pPr>
              <a:buNone/>
            </a:pPr>
            <a:r>
              <a:rPr lang="ru-RU" sz="2000" dirty="0" err="1"/>
              <a:t>ную</a:t>
            </a:r>
            <a:r>
              <a:rPr lang="ru-RU" sz="2000" dirty="0"/>
              <a:t> сторону обучения и воспитания и охватывающей их цели, содержание,</a:t>
            </a:r>
          </a:p>
          <a:p>
            <a:pPr>
              <a:buNone/>
            </a:pPr>
            <a:r>
              <a:rPr lang="ru-RU" sz="2000" dirty="0"/>
              <a:t>формы, методы, средства, результаты и условия организации педагогического</a:t>
            </a:r>
          </a:p>
          <a:p>
            <a:pPr>
              <a:buNone/>
            </a:pPr>
            <a:r>
              <a:rPr lang="ru-RU" sz="2000" dirty="0"/>
              <a:t>процесса</a:t>
            </a:r>
            <a:r>
              <a:rPr lang="ru-RU" sz="2000" dirty="0" smtClean="0"/>
              <a:t>.</a:t>
            </a:r>
          </a:p>
          <a:p>
            <a:pPr>
              <a:buNone/>
            </a:pPr>
            <a:endParaRPr lang="ru-RU" sz="2000" dirty="0"/>
          </a:p>
          <a:p>
            <a:pPr>
              <a:buNone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Педагогическая технология </a:t>
            </a:r>
            <a:r>
              <a:rPr lang="ru-RU" sz="2000" dirty="0"/>
              <a:t>– это строго научное проектирование и точное</a:t>
            </a:r>
          </a:p>
          <a:p>
            <a:pPr>
              <a:buNone/>
            </a:pPr>
            <a:r>
              <a:rPr lang="ru-RU" sz="2000" dirty="0"/>
              <a:t>воспроизведение гарантирующих успех педагогических действий </a:t>
            </a:r>
            <a:endParaRPr lang="ru-RU" sz="2000" dirty="0" smtClean="0"/>
          </a:p>
          <a:p>
            <a:pPr algn="r">
              <a:buNone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А.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Сластенин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воспитательного пространства лицея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\\server2\Фото\2024-2025\Государственные символы в интерьере\г. Рубцовск_МБОУ Лицей Эрудит\Интерактивная панель в фойе 2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3845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44390" y="5661248"/>
            <a:ext cx="75976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Государственные символы в интерьере.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«Входная зона: многофункционально, комфортно, патриотично»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краевого конкурса школьных инициатив «Я считаю»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воспитательного пространства лицея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0" name="Picture 2" descr="\\server2\Фото\2024-2025\Государственные символы в интерьере\г. Рубцовск_МБОУ Лицей Эрудит\Стенд с Государственными символами в фойе на первом этаже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619672" y="6237312"/>
            <a:ext cx="6203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Государственные символы в интерьере лицея. Холл 1 этажа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воспитательного пространства лицея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 descr="\\server2\Фото\2024-2025\Государственные символы в интерьере\г. Рубцовск_МБОУ Лицей Эрудит\Эмблема Движения Первых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340768"/>
            <a:ext cx="3394472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691680" y="6021288"/>
            <a:ext cx="58307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Символика «Движения Первых»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Первичное отделение «Движения Первых» с 25.10.2023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(уровень) результатов воспитательной работы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9552" y="6021288"/>
            <a:ext cx="8244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Уровень удовлетворенности воспитательным процессом: учащиеся и родители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1628800"/>
            <a:ext cx="8229600" cy="4525963"/>
          </a:xfrm>
        </p:spPr>
        <p:txBody>
          <a:bodyPr/>
          <a:lstStyle/>
          <a:p>
            <a:pPr algn="r"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Моя любовь к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России вовсе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животное чувство привычки, вовсе не природный инстинкт, из которого сделали добродетель патриотизма. Я люблю Россию потому, что знаю ее, люблю сознательно, с рассудком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</a:p>
          <a:p>
            <a:pPr algn="r">
              <a:buNone/>
            </a:pPr>
            <a:r>
              <a:rPr lang="ru-RU" b="1" i="1" dirty="0" smtClean="0"/>
              <a:t>А.И. Герцен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Воспитательные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коллективное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творческое дело;</a:t>
            </a: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шоу-технологии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(конкурсы, игры);</a:t>
            </a: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групповая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проблемная работа (дискуссии, обсуждение ситуаций);</a:t>
            </a: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рефлексивного самовоспитания;</a:t>
            </a: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формирования ценностных ориентаций;</a:t>
            </a: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 интерактивного ситуационного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классного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часа;</a:t>
            </a: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оциальное проектирование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Военно-патриотическая игра «Зарница»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4" descr="C:\Users\Asus\Downloads\53505460731286598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1162881"/>
            <a:ext cx="7053940" cy="52904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Социальное проектирование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73325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Под социальным проектированием понимается </a:t>
            </a:r>
            <a:r>
              <a:rPr lang="ru-RU" b="1" u="sng" dirty="0"/>
              <a:t>деятельность</a:t>
            </a:r>
            <a:r>
              <a:rPr lang="ru-RU" b="1" dirty="0"/>
              <a:t>:</a:t>
            </a:r>
            <a:endParaRPr lang="ru-RU" dirty="0"/>
          </a:p>
          <a:p>
            <a:pPr>
              <a:buNone/>
            </a:pPr>
            <a:r>
              <a:rPr lang="ru-RU" dirty="0" smtClean="0"/>
              <a:t>      1)социально </a:t>
            </a:r>
            <a:r>
              <a:rPr lang="ru-RU" dirty="0"/>
              <a:t>значимая, имеющая социальный эффект, результатом которой является создание реального  «продукта», имеющего для подростка практическое значение и принципиально нового в его личном опыте;</a:t>
            </a:r>
          </a:p>
          <a:p>
            <a:pPr>
              <a:buNone/>
            </a:pPr>
            <a:r>
              <a:rPr lang="ru-RU" dirty="0" smtClean="0"/>
              <a:t>      2</a:t>
            </a:r>
            <a:r>
              <a:rPr lang="ru-RU" dirty="0"/>
              <a:t>) задуманная, продуманная и осуществленная подростком</a:t>
            </a:r>
            <a:r>
              <a:rPr lang="ru-RU" dirty="0" smtClean="0"/>
              <a:t>; в </a:t>
            </a:r>
            <a:r>
              <a:rPr lang="ru-RU" dirty="0"/>
              <a:t>ходе которой подросток вступает в конструктивное взаимодействие с миром, со взрослой культурой, с социумом; через которую формируются социальные навыки подростка.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us\YandexDisk\Скриншоты\2025-04-24_11-15-3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8745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sus\YandexDisk\Скриншоты\2025-04-24_11-16-50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3" y="764704"/>
            <a:ext cx="9142847" cy="5085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925</Words>
  <Application>Microsoft Office PowerPoint</Application>
  <PresentationFormat>Экран (4:3)</PresentationFormat>
  <Paragraphs>149</Paragraphs>
  <Slides>44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8" baseType="lpstr">
      <vt:lpstr>Arial</vt:lpstr>
      <vt:lpstr>Calibri</vt:lpstr>
      <vt:lpstr>Wingdings</vt:lpstr>
      <vt:lpstr>Тема Office</vt:lpstr>
      <vt:lpstr>Технологии патриотического воспитания: от идеи к воплощению</vt:lpstr>
      <vt:lpstr>Реализация программы воспитания по патриотическому направлению </vt:lpstr>
      <vt:lpstr>Патриотическое воспитание в ФПВ на уровне ООО</vt:lpstr>
      <vt:lpstr>Презентация PowerPoint</vt:lpstr>
      <vt:lpstr>Воспитательные технологии</vt:lpstr>
      <vt:lpstr>Военно-патриотическая игра «Зарница»</vt:lpstr>
      <vt:lpstr>Социальное проектирование</vt:lpstr>
      <vt:lpstr>Презентация PowerPoint</vt:lpstr>
      <vt:lpstr>Презентация PowerPoint</vt:lpstr>
      <vt:lpstr>Технология ситуационного  классного часа</vt:lpstr>
      <vt:lpstr>Презентация PowerPoint</vt:lpstr>
      <vt:lpstr>Презентация PowerPoint</vt:lpstr>
      <vt:lpstr>Презентация PowerPoint</vt:lpstr>
      <vt:lpstr>Реализация рабочей программы воспитания в 2024-2025 учебном году по патриотическому направлению  в МБОУ «Лицей «Эрудит»</vt:lpstr>
      <vt:lpstr>Локальные документы, регламентирующие организацию воспитательной работы в лицее</vt:lpstr>
      <vt:lpstr>Мероприятия по патриотическому направлению воспитания</vt:lpstr>
      <vt:lpstr>Мероприятия по патриотическому направлению воспитания</vt:lpstr>
      <vt:lpstr>Мероприятия по патриотическому направлению воспитания</vt:lpstr>
      <vt:lpstr>Мероприятия по патриотическому направлению воспитания</vt:lpstr>
      <vt:lpstr>Мероприятия по патриотическому направлению воспитания</vt:lpstr>
      <vt:lpstr>Мероприятия по патриотическому направлению воспитания</vt:lpstr>
      <vt:lpstr>Мероприятия по патриотическому направлению воспитания</vt:lpstr>
      <vt:lpstr>Мероприятия по патриотическому направлению воспитания</vt:lpstr>
      <vt:lpstr>Мероприятия по патриотическому направлению воспитания</vt:lpstr>
      <vt:lpstr>Мероприятия по патриотическому направлению воспитания</vt:lpstr>
      <vt:lpstr>Мероприятия по патриотическому направлению воспитания</vt:lpstr>
      <vt:lpstr>Мероприятия по патриотическому направлению воспитания</vt:lpstr>
      <vt:lpstr>Мероприятия по патриотическому направлению воспитания</vt:lpstr>
      <vt:lpstr>Мероприятия по патриотическому направлению воспитания</vt:lpstr>
      <vt:lpstr>Мероприятия по патриотическому направлению воспитания</vt:lpstr>
      <vt:lpstr>Мероприятия по патриотическому направлению воспитания</vt:lpstr>
      <vt:lpstr>Мероприятия по патриотическому направлению воспитания</vt:lpstr>
      <vt:lpstr>Мероприятия по патриотическому направлению воспитания</vt:lpstr>
      <vt:lpstr>Мероприятия по патриотическому направлению воспитания</vt:lpstr>
      <vt:lpstr>Мероприятия по патриотическому направлению воспитания</vt:lpstr>
      <vt:lpstr>Мероприятия по патриотическому направлению воспитания</vt:lpstr>
      <vt:lpstr>Мероприятия по патриотическому направлению воспитания</vt:lpstr>
      <vt:lpstr>Мероприятия по патриотическому направлению воспитания</vt:lpstr>
      <vt:lpstr>Мероприятия по патриотическому направлению воспитания</vt:lpstr>
      <vt:lpstr>Формы воспитательного пространства лицея</vt:lpstr>
      <vt:lpstr>Формы воспитательного пространства лицея</vt:lpstr>
      <vt:lpstr>Формы воспитательного пространства лицея</vt:lpstr>
      <vt:lpstr>Оценка (уровень) результатов воспитательной работы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Технологии патриотического воспитания: от идеи к воплощению</dc:title>
  <dc:creator>Asus</dc:creator>
  <cp:lastModifiedBy>Запрягаев Руслан Алексеевич</cp:lastModifiedBy>
  <cp:revision>35</cp:revision>
  <dcterms:created xsi:type="dcterms:W3CDTF">2025-04-18T04:48:06Z</dcterms:created>
  <dcterms:modified xsi:type="dcterms:W3CDTF">2025-09-13T03:42:28Z</dcterms:modified>
</cp:coreProperties>
</file>